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25" d="100"/>
          <a:sy n="125" d="100"/>
        </p:scale>
        <p:origin x="509" y="72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1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23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4494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66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115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5754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5D2B-2F82-E3C5-4FCD-8CF0F3F6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3C03082-F071-832B-BC67-48D7AC20A74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D3957FB6-E1E1-CC1A-0E70-E3FADF487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9F58743-1394-01D0-4F8D-01AF9A7CE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08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7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374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113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129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3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498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0872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351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45506" y="4848481"/>
            <a:ext cx="8534399" cy="131837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lyft Motion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5505" y="4564534"/>
            <a:ext cx="5116162" cy="377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 b="1">
                <a:solidFill>
                  <a:schemeClr val="lt1"/>
                </a:solidFill>
                <a:latin typeface="맑은 고딕"/>
              </a:rPr>
              <a:t>Project by : </a:t>
            </a:r>
            <a:r>
              <a:rPr lang="ko-KR" altLang="en-US" sz="1900" b="1">
                <a:solidFill>
                  <a:schemeClr val="lt1"/>
                </a:solidFill>
                <a:latin typeface="맑은 고딕"/>
              </a:rPr>
              <a:t>배재성</a:t>
            </a:r>
            <a:r>
              <a:rPr lang="en-US" altLang="ko-KR" sz="1900" b="1">
                <a:solidFill>
                  <a:schemeClr val="lt1"/>
                </a:solidFill>
                <a:latin typeface="맑은 고딕"/>
              </a:rPr>
              <a:t>   </a:t>
            </a:r>
            <a:r>
              <a:rPr lang="ko-KR" altLang="en-US" sz="1900" b="1">
                <a:solidFill>
                  <a:schemeClr val="lt1"/>
                </a:solidFill>
                <a:latin typeface="맑은 고딕"/>
              </a:rPr>
              <a:t>제민수</a:t>
            </a:r>
            <a:r>
              <a:rPr lang="en-US" altLang="ko-KR" sz="1900" b="1">
                <a:solidFill>
                  <a:schemeClr val="lt1"/>
                </a:solidFill>
                <a:latin typeface="맑은 고딕"/>
              </a:rPr>
              <a:t>   </a:t>
            </a:r>
            <a:r>
              <a:rPr lang="ko-KR" altLang="en-US" sz="1900" b="1">
                <a:solidFill>
                  <a:schemeClr val="lt1"/>
                </a:solidFill>
                <a:latin typeface="맑은 고딕"/>
              </a:rPr>
              <a:t>김서희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6" name="부제목 2"/>
          <p:cNvSpPr/>
          <p:nvPr/>
        </p:nvSpPr>
        <p:spPr>
          <a:xfrm>
            <a:off x="10889876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2025-03-01</a:t>
            </a:r>
          </a:p>
        </p:txBody>
      </p:sp>
    </p:spTree>
    <p:extLst>
      <p:ext uri="{BB962C8B-B14F-4D97-AF65-F5344CB8AC3E}">
        <p14:creationId xmlns:p14="http://schemas.microsoft.com/office/powerpoint/2010/main" val="38309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330993" y="503705"/>
            <a:ext cx="5552421" cy="65681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DATA FORM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419" y="1315591"/>
            <a:ext cx="10676968" cy="5061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indent="-32400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kumimoji="0" lang="en-US" sz="24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Agent: ([  545.47155762, -2411.68945312], 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4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		</a:t>
            </a:r>
            <a:r>
              <a:rPr kumimoji="0" lang="en-US" sz="24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[4.427541 , 1.8168873, 1.6035007], 2.0373902, [0., 0.], 1, 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4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		</a:t>
            </a:r>
            <a:r>
              <a:rPr kumimoji="0" lang="en-US" sz="24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[0., 0., 0., 1., 0., 0., 0., 0., 0., 0., 0., 0., 0., 0., 0., 0., 0.])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   - [545.47155762, -2411.68945312]: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에이전트의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2D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위치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   - [4.427541, 1.8168873, 1.6035007]: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에이전트의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크기를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나타내는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3D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치수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   - 2.0373902: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에이전트의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속도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   - [0., 0.]: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에이전트의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가속도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   - 1: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에이전트의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라벨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(1은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보통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차량이라고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함)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   - [0., 0., 0., 1., 0., 0., 0., 0., 0., 0., 0., 0., 0., 0., 0., 0., 0.]: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에이전트의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속도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및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가속도에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대한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추가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정보로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, 각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요소는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특정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속성이나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상태를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나타냄</a:t>
            </a:r>
            <a:endParaRPr kumimoji="0" lang="en-US" sz="2400" b="1" i="0" u="none" strike="noStrike" kern="1200" cap="none" spc="-1" normalizeH="0" baseline="0" dirty="0">
              <a:solidFill>
                <a:schemeClr val="lt1"/>
              </a:solidFill>
              <a:latin typeface="Gill Sans M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 dirty="0">
              <a:solidFill>
                <a:srgbClr val="D9E0C4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55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330993" y="503705"/>
            <a:ext cx="5552421" cy="65681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DATA FORM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7990" y="1117851"/>
            <a:ext cx="10676968" cy="557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chemeClr val="lt1"/>
                </a:solidFill>
                <a:latin typeface="Gill Sans MT"/>
              </a:rPr>
              <a:t>- [0., 0., 0., 1., 0., 0., 0., 0., 0., 0., 0., 0., 0., 0., 0., 0., 0.] 값 상세 속성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속도_x: 에이전트의 x축 방향 속도 (m/s)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속도_y: 에이전트의 y축 방향 속도 (m/s)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속도_z: 에이전트의 z축 방향 속도 (m/s)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가속도_x: 에이전트의 x축 방향 가속도 (m/s²)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가속도_y: 에이전트의 y축 방향 가속도 (m/s²)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가속도_z: 에이전트의 z축 방향 가속도 (m/s²)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회전 속도_x: 에이전트의 x축 회전 속도 (rad/s)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회전 속도_y: 에이전트의 y축 회전 속도 (rad/s)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회전 속도_z: 에이전트의 z축 회전 속도 (rad/s)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선형 속도: 에이전트의 선형 속도 크기 (m/s)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선형 가속도: 에이전트의 선형 가속도 크기 (m/s²)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선형 속도 표준 편차: 선형 속도의 표준 편차 (m/s)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선형 가속도 표준 편차: 선형 가속도의 표준 편차 (m/s²)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선형 속도 신뢰도: 선형 속도에 대한 신뢰도 점수 (0~1)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선형 가속도 신뢰도: 선형 가속도에 대한 신뢰도 점수 (0~1)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회전 속도 표준 편차: 회전 속도의 표준 편차 (rad/s)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000" b="1" i="0" u="none" strike="noStrike" kern="1200" cap="none" spc="-1" normalizeH="0" baseline="0">
                <a:solidFill>
                  <a:srgbClr val="D9E0C4"/>
                </a:solidFill>
                <a:latin typeface="Gill Sans MT"/>
              </a:rPr>
              <a:t>  - 회전 속도 신뢰도: 회전 속도에 대한 신뢰도 점수 (0~1)</a:t>
            </a:r>
          </a:p>
        </p:txBody>
      </p:sp>
    </p:spTree>
    <p:extLst>
      <p:ext uri="{BB962C8B-B14F-4D97-AF65-F5344CB8AC3E}">
        <p14:creationId xmlns:p14="http://schemas.microsoft.com/office/powerpoint/2010/main" val="4041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330993" y="503705"/>
            <a:ext cx="5552421" cy="65681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DATA FORM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515" y="2205607"/>
            <a:ext cx="10676968" cy="2213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indent="-32400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kumimoji="0" lang="en-US" sz="24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Traffic Light Face: ('m/</a:t>
            </a:r>
            <a:r>
              <a:rPr kumimoji="0" lang="en-US" sz="2400" b="1" i="0" u="none" strike="noStrike" kern="1200" cap="none" spc="-1" normalizeH="0" baseline="0" dirty="0" err="1">
                <a:solidFill>
                  <a:schemeClr val="lt1"/>
                </a:solidFill>
                <a:latin typeface="Gill Sans MT"/>
              </a:rPr>
              <a:t>rO</a:t>
            </a:r>
            <a:r>
              <a:rPr kumimoji="0" lang="en-US" sz="24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', '0E3j', [0., 0., 1.])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- 'm/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rO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(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face_id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) : </a:t>
            </a:r>
            <a:r>
              <a:rPr kumimoji="0" lang="ko-KR" alt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트래픽 라이트 페이스</a:t>
            </a:r>
            <a:r>
              <a:rPr kumimoji="0" lang="en-US" altLang="ko-KR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(</a:t>
            </a:r>
            <a:r>
              <a:rPr kumimoji="0" lang="ko-KR" alt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전구</a:t>
            </a:r>
            <a:r>
              <a:rPr kumimoji="0" lang="en-US" altLang="ko-KR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)</a:t>
            </a:r>
            <a:r>
              <a:rPr kumimoji="0" lang="ko-KR" alt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의 고유 식별자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- '0E3j'(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traffic_light_id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) : </a:t>
            </a:r>
            <a:r>
              <a:rPr kumimoji="0" lang="ko-KR" alt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신호등의 고유 식별자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의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고유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식별자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- [0., 0., 1.](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traffic_light_face_status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) 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차례대로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빨간불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노란불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초록불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 dirty="0">
              <a:solidFill>
                <a:srgbClr val="D9E0C4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88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550068" y="503705"/>
            <a:ext cx="5552421" cy="65681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 dirty="0">
                <a:solidFill>
                  <a:schemeClr val="lt1"/>
                </a:solidFill>
                <a:latin typeface="Gill Sans MT"/>
              </a:rPr>
              <a:t>TOOL Info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515" y="1260727"/>
            <a:ext cx="10676968" cy="399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Ubuntu 22.04 LTS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Cuda 11.8</a:t>
            </a:r>
            <a:endParaRPr kumimoji="0" lang="en-US" altLang="ko-KR" sz="3200" b="1" i="0" u="none" strike="noStrike" kern="1200" cap="none" spc="0" normalizeH="0" baseline="0">
              <a:solidFill>
                <a:srgbClr val="D9E0C4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python 3.7~3.10</a:t>
            </a:r>
            <a:r>
              <a:rPr kumimoji="0" lang="en-US" altLang="ko-KR" sz="3200" b="1" i="0" u="none" strike="noStrike" kern="1200" cap="none" spc="0" normalizeH="0" baseline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	3.10 </a:t>
            </a:r>
            <a:r>
              <a:rPr kumimoji="0" lang="ko-KR" altLang="en-US" sz="3200" b="1" i="0" u="none" strike="noStrike" kern="1200" cap="none" spc="0" normalizeH="0" baseline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사용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torch  2.0.0 </a:t>
            </a:r>
            <a:r>
              <a:rPr kumimoji="0" lang="ko-KR" altLang="en-US" sz="3200" b="1" i="0" u="none" strike="noStrike" kern="1200" cap="none" spc="0" normalizeH="0" baseline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이하</a:t>
            </a:r>
            <a:endParaRPr kumimoji="0" lang="ko-KR" altLang="en-US" sz="3200" b="1" i="0" u="none" strike="noStrike" kern="1200" cap="none" spc="0" normalizeH="0" baseline="0">
              <a:solidFill>
                <a:srgbClr val="D9E0C4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Numpy 1.23.5</a:t>
            </a:r>
            <a:endParaRPr kumimoji="0" lang="en-US" altLang="ko-KR" sz="3200" b="1" i="0" u="none" strike="noStrike" kern="1200" cap="none" spc="0" normalizeH="0" baseline="0">
              <a:solidFill>
                <a:srgbClr val="D9E0C4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200" b="1" i="0" u="none" strike="noStrike" kern="1200" cap="none" spc="0" normalizeH="0" baseline="0">
              <a:solidFill>
                <a:srgbClr val="D9E0C4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4</a:t>
            </a:r>
            <a:r>
              <a:rPr kumimoji="0" lang="ko-KR" altLang="en-US" sz="3200" b="1" i="0" u="none" strike="noStrike" kern="1200" cap="none" spc="0" normalizeH="0" baseline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년전 문제로</a:t>
            </a:r>
            <a:r>
              <a:rPr kumimoji="0" lang="en-US" altLang="ko-KR" sz="3200" b="1" i="0" u="none" strike="noStrike" kern="1200" cap="none" spc="0" normalizeH="0" baseline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..</a:t>
            </a:r>
            <a:r>
              <a:rPr kumimoji="0" lang="ko-KR" altLang="en-US" sz="3200" b="1" i="0" u="none" strike="noStrike" kern="1200" cap="none" spc="0" normalizeH="0" baseline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 버전 차이가 있음</a:t>
            </a:r>
            <a:r>
              <a:rPr kumimoji="0" lang="en-US" altLang="ko-KR" sz="3200" b="1" i="0" u="none" strike="noStrike" kern="1200" cap="none" spc="0" normalizeH="0" baseline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이외 다른 라이브러리는 문제 없을 것으로 보임</a:t>
            </a:r>
            <a:r>
              <a:rPr kumimoji="0" lang="en-US" altLang="ko-KR" sz="3200" b="1" i="0" u="none" strike="noStrike" kern="1200" cap="none" spc="0" normalizeH="0" baseline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89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378618" y="503705"/>
            <a:ext cx="5552421" cy="65681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Specific Goals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515" y="1935097"/>
            <a:ext cx="10676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과거 데이터로 차량 및 보행자의 미래 이동 경로를 예측</a:t>
            </a:r>
            <a:r>
              <a:rPr kumimoji="0" lang="en-US" altLang="ko-KR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(Agent)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－</a:t>
            </a:r>
            <a:r>
              <a:rPr kumimoji="0" lang="en-US" altLang="ko-KR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3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월 말</a:t>
            </a:r>
            <a:r>
              <a:rPr kumimoji="0" lang="en-US" altLang="ko-KR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( 28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일</a:t>
            </a:r>
            <a:r>
              <a:rPr kumimoji="0" lang="en-US" altLang="ko-KR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) 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전반적인 </a:t>
            </a:r>
            <a:r>
              <a:rPr kumimoji="0" lang="ko-KR" altLang="en-US" sz="2800" b="1" i="0" u="none" strike="noStrike" kern="1200" cap="none" spc="0" normalizeH="0" baseline="0" dirty="0" err="1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딥러닝의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 이해 및 이동 경로 예측 구현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－모델 및 </a:t>
            </a:r>
            <a:r>
              <a:rPr kumimoji="0" lang="en-US" altLang="ko-KR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loss, optimization 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함수 선정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－</a:t>
            </a:r>
            <a:r>
              <a:rPr kumimoji="0" lang="ko-KR" altLang="en-US" sz="2800" b="1" i="0" u="none" strike="noStrike" kern="1200" cap="none" spc="0" normalizeH="0" baseline="0" dirty="0" err="1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하이퍼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 파라미터 튜닝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복잡한 도로 상황을 이해하고 </a:t>
            </a:r>
            <a:r>
              <a:rPr kumimoji="0" lang="en-US" altLang="ko-KR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AI </a:t>
            </a:r>
            <a:r>
              <a:rPr kumimoji="0" lang="ko-KR" altLang="en-US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모델이 올바른 경로를 제안할 수 있도록 개발</a:t>
            </a:r>
            <a:r>
              <a:rPr kumimoji="0" lang="en-US" altLang="ko-KR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(Ego)</a:t>
            </a:r>
            <a:br>
              <a:rPr kumimoji="0" lang="en-US" altLang="ko-KR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</a:br>
            <a:r>
              <a:rPr lang="ko-KR" altLang="en-US" sz="2800" b="1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－</a:t>
            </a:r>
            <a:r>
              <a:rPr kumimoji="0" lang="en-US" altLang="ko-KR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1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번 구현이후 가능 불가능 판단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실제 도로 주행 데이터를 활용하여 자율주행 성능 개선</a:t>
            </a:r>
            <a:r>
              <a:rPr kumimoji="0" lang="en-US" altLang="ko-KR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  <a:t>(env) </a:t>
            </a:r>
            <a:br>
              <a:rPr kumimoji="0" lang="en-US" altLang="ko-KR" sz="2800" b="1" i="0" u="none" strike="noStrike" kern="1200" cap="none" spc="0" normalizeH="0" baseline="0" dirty="0">
                <a:solidFill>
                  <a:schemeClr val="lt1"/>
                </a:solidFill>
                <a:latin typeface="Calibri"/>
                <a:ea typeface="맑은 고딕"/>
                <a:cs typeface="Calibri"/>
              </a:rPr>
            </a:br>
            <a:r>
              <a:rPr lang="ko-KR" altLang="en-US" sz="2800" b="1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－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D9E0C4"/>
                </a:solidFill>
                <a:latin typeface="Calibri"/>
                <a:ea typeface="맑은 고딕"/>
                <a:cs typeface="Calibri"/>
              </a:rPr>
              <a:t>구현내용 합의</a:t>
            </a:r>
          </a:p>
        </p:txBody>
      </p:sp>
    </p:spTree>
    <p:extLst>
      <p:ext uri="{BB962C8B-B14F-4D97-AF65-F5344CB8AC3E}">
        <p14:creationId xmlns:p14="http://schemas.microsoft.com/office/powerpoint/2010/main" val="405932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931068" y="503705"/>
            <a:ext cx="5552421" cy="65681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Preview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82C6020-597B-1C97-5BB1-EA551054A17F}"/>
              </a:ext>
            </a:extLst>
          </p:cNvPr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맑은 고딕" panose="020B0503020000020004" pitchFamily="50" charset="-127"/>
                <a:cs typeface="+mn-cs"/>
              </a:rPr>
              <a:t>ROMiserables</a:t>
            </a:r>
          </a:p>
        </p:txBody>
      </p:sp>
      <p:pic>
        <p:nvPicPr>
          <p:cNvPr id="2" name="visual">
            <a:hlinkClick r:id="" action="ppaction://media"/>
            <a:extLst>
              <a:ext uri="{FF2B5EF4-FFF2-40B4-BE49-F238E27FC236}">
                <a16:creationId xmlns:a16="http://schemas.microsoft.com/office/drawing/2014/main" id="{0A228D33-7904-DD25-0CD1-B844724A3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105658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0125" y="4091571"/>
            <a:ext cx="8534399" cy="27664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What is lyft Motion Prediction</a:t>
            </a:r>
          </a:p>
          <a:p>
            <a:pPr>
              <a:defRPr/>
            </a:pPr>
            <a:endParaRPr lang="en-US" altLang="ko-KR" sz="7900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6" name="부제목 2"/>
          <p:cNvSpPr/>
          <p:nvPr/>
        </p:nvSpPr>
        <p:spPr>
          <a:xfrm>
            <a:off x="10489826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2025-03-01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41950" r="25830"/>
          <a:stretch>
            <a:fillRect/>
          </a:stretch>
        </p:blipFill>
        <p:spPr>
          <a:xfrm>
            <a:off x="8883866" y="0"/>
            <a:ext cx="33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" y="675943"/>
            <a:ext cx="12191998" cy="586957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6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2522328"/>
            <a:ext cx="8534399" cy="138321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What is Goal?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66775"/>
            <a:ext cx="12192000" cy="541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7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17" name="부제목 2"/>
          <p:cNvSpPr/>
          <p:nvPr/>
        </p:nvSpPr>
        <p:spPr>
          <a:xfrm>
            <a:off x="331897" y="1243170"/>
            <a:ext cx="3097820" cy="67825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solidFill>
                  <a:srgbClr val="FFFFFF"/>
                </a:solidFill>
                <a:latin typeface="Gill Sans MT"/>
              </a:rPr>
              <a:t>LiDAR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5049" y="2191212"/>
            <a:ext cx="6334125" cy="316706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8640" t="4330" r="2600" b="23540"/>
          <a:stretch>
            <a:fillRect/>
          </a:stretch>
        </p:blipFill>
        <p:spPr>
          <a:xfrm>
            <a:off x="7204709" y="2191212"/>
            <a:ext cx="4483193" cy="3060418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98D2AF56-69EB-945A-BBEB-901E991000F5}"/>
              </a:ext>
            </a:extLst>
          </p:cNvPr>
          <p:cNvSpPr txBox="1">
            <a:spLocks/>
          </p:cNvSpPr>
          <p:nvPr/>
        </p:nvSpPr>
        <p:spPr>
          <a:xfrm>
            <a:off x="590931" y="505610"/>
            <a:ext cx="3097820" cy="678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DATA SET</a:t>
            </a:r>
            <a:endParaRPr lang="en-US" altLang="ko-KR" sz="7900" dirty="0">
              <a:solidFill>
                <a:schemeClr val="lt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381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0931" y="505610"/>
            <a:ext cx="3097820" cy="678256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 dirty="0">
                <a:solidFill>
                  <a:schemeClr val="lt1"/>
                </a:solidFill>
                <a:latin typeface="Gill Sans MT"/>
              </a:rPr>
              <a:t>DATA SET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17" name="부제목 2"/>
          <p:cNvSpPr/>
          <p:nvPr/>
        </p:nvSpPr>
        <p:spPr>
          <a:xfrm>
            <a:off x="782870" y="1299691"/>
            <a:ext cx="5848163" cy="821131"/>
          </a:xfrm>
          <a:prstGeom prst="rect">
            <a:avLst/>
          </a:prstGeom>
        </p:spPr>
        <p:txBody>
          <a:bodyPr vert="horz" lIns="91440" tIns="45720" rIns="91440" bIns="45720">
            <a:normAutofit fontScale="40000" lnSpcReduction="2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7900" b="0" i="0" u="none" strike="noStrike" kern="1200" cap="none" spc="0" normalizeH="0" baseline="0" dirty="0">
                <a:solidFill>
                  <a:srgbClr val="FFFFFF"/>
                </a:solidFill>
                <a:latin typeface="Gill Sans MT"/>
              </a:rPr>
              <a:t>TIFF(Tagged Image File Format)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1504" y="2120822"/>
            <a:ext cx="4548187" cy="45481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34965" y="1300781"/>
            <a:ext cx="5501108" cy="56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solidFill>
                  <a:srgbClr val="FFFFFF"/>
                </a:solidFill>
                <a:latin typeface="Gill Sans MT"/>
              </a:rPr>
              <a:t>TFW(TIFF world File)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54459" y="2793450"/>
            <a:ext cx="5281614" cy="219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b="1" dirty="0">
                <a:solidFill>
                  <a:schemeClr val="lt1"/>
                </a:solidFill>
              </a:rPr>
              <a:t>- 0.25                 	 	: </a:t>
            </a:r>
            <a:r>
              <a:rPr lang="en-US" altLang="ko-KR" sz="2300" b="1" dirty="0" err="1">
                <a:solidFill>
                  <a:schemeClr val="lt1"/>
                </a:solidFill>
              </a:rPr>
              <a:t>픽셀</a:t>
            </a:r>
            <a:r>
              <a:rPr lang="en-US" altLang="ko-KR" sz="2300" b="1" dirty="0">
                <a:solidFill>
                  <a:schemeClr val="lt1"/>
                </a:solidFill>
              </a:rPr>
              <a:t> </a:t>
            </a:r>
            <a:r>
              <a:rPr lang="en-US" altLang="ko-KR" sz="2300" b="1" dirty="0" err="1">
                <a:solidFill>
                  <a:schemeClr val="lt1"/>
                </a:solidFill>
              </a:rPr>
              <a:t>크기</a:t>
            </a:r>
            <a:r>
              <a:rPr lang="en-US" altLang="ko-KR" sz="2300" b="1" dirty="0">
                <a:solidFill>
                  <a:schemeClr val="lt1"/>
                </a:solidFill>
              </a:rPr>
              <a:t> (X </a:t>
            </a:r>
            <a:r>
              <a:rPr lang="en-US" altLang="ko-KR" sz="2300" b="1" dirty="0" err="1">
                <a:solidFill>
                  <a:schemeClr val="lt1"/>
                </a:solidFill>
              </a:rPr>
              <a:t>방향</a:t>
            </a:r>
            <a:r>
              <a:rPr lang="en-US" altLang="ko-KR" sz="2300" b="1" dirty="0">
                <a:solidFill>
                  <a:schemeClr val="lt1"/>
                </a:solidFill>
              </a:rPr>
              <a:t>)</a:t>
            </a:r>
          </a:p>
          <a:p>
            <a:pPr>
              <a:defRPr/>
            </a:pPr>
            <a:r>
              <a:rPr lang="en-US" altLang="ko-KR" sz="2300" b="1" dirty="0">
                <a:solidFill>
                  <a:schemeClr val="lt1"/>
                </a:solidFill>
              </a:rPr>
              <a:t>- 0                 		: </a:t>
            </a:r>
            <a:r>
              <a:rPr lang="en-US" altLang="ko-KR" sz="2300" b="1" dirty="0" err="1">
                <a:solidFill>
                  <a:schemeClr val="lt1"/>
                </a:solidFill>
              </a:rPr>
              <a:t>회전</a:t>
            </a:r>
            <a:r>
              <a:rPr lang="en-US" altLang="ko-KR" sz="2300" b="1" dirty="0">
                <a:solidFill>
                  <a:schemeClr val="lt1"/>
                </a:solidFill>
              </a:rPr>
              <a:t> 값 (X </a:t>
            </a:r>
            <a:r>
              <a:rPr lang="en-US" altLang="ko-KR" sz="2300" b="1" dirty="0" err="1">
                <a:solidFill>
                  <a:schemeClr val="lt1"/>
                </a:solidFill>
              </a:rPr>
              <a:t>방향</a:t>
            </a:r>
            <a:r>
              <a:rPr lang="en-US" altLang="ko-KR" sz="2300" b="1" dirty="0">
                <a:solidFill>
                  <a:schemeClr val="lt1"/>
                </a:solidFill>
              </a:rPr>
              <a:t>)</a:t>
            </a:r>
          </a:p>
          <a:p>
            <a:pPr>
              <a:defRPr/>
            </a:pPr>
            <a:r>
              <a:rPr lang="en-US" altLang="ko-KR" sz="2300" b="1" dirty="0">
                <a:solidFill>
                  <a:schemeClr val="lt1"/>
                </a:solidFill>
              </a:rPr>
              <a:t>- 0                 		: </a:t>
            </a:r>
            <a:r>
              <a:rPr lang="en-US" altLang="ko-KR" sz="2300" b="1" dirty="0" err="1">
                <a:solidFill>
                  <a:schemeClr val="lt1"/>
                </a:solidFill>
              </a:rPr>
              <a:t>회전</a:t>
            </a:r>
            <a:r>
              <a:rPr lang="en-US" altLang="ko-KR" sz="2300" b="1" dirty="0">
                <a:solidFill>
                  <a:schemeClr val="lt1"/>
                </a:solidFill>
              </a:rPr>
              <a:t> 값 (Y </a:t>
            </a:r>
            <a:r>
              <a:rPr lang="en-US" altLang="ko-KR" sz="2300" b="1" dirty="0" err="1">
                <a:solidFill>
                  <a:schemeClr val="lt1"/>
                </a:solidFill>
              </a:rPr>
              <a:t>방향</a:t>
            </a:r>
            <a:r>
              <a:rPr lang="en-US" altLang="ko-KR" sz="2300" b="1" dirty="0">
                <a:solidFill>
                  <a:schemeClr val="lt1"/>
                </a:solidFill>
              </a:rPr>
              <a:t>)</a:t>
            </a:r>
          </a:p>
          <a:p>
            <a:pPr>
              <a:defRPr/>
            </a:pPr>
            <a:r>
              <a:rPr lang="en-US" altLang="ko-KR" sz="2300" b="1" dirty="0">
                <a:solidFill>
                  <a:schemeClr val="lt1"/>
                </a:solidFill>
              </a:rPr>
              <a:t>- -0.25          		: </a:t>
            </a:r>
            <a:r>
              <a:rPr lang="en-US" altLang="ko-KR" sz="2300" b="1" dirty="0" err="1">
                <a:solidFill>
                  <a:schemeClr val="lt1"/>
                </a:solidFill>
              </a:rPr>
              <a:t>픽셀</a:t>
            </a:r>
            <a:r>
              <a:rPr lang="en-US" altLang="ko-KR" sz="2300" b="1" dirty="0">
                <a:solidFill>
                  <a:schemeClr val="lt1"/>
                </a:solidFill>
              </a:rPr>
              <a:t> </a:t>
            </a:r>
            <a:r>
              <a:rPr lang="en-US" altLang="ko-KR" sz="2300" b="1" dirty="0" err="1">
                <a:solidFill>
                  <a:schemeClr val="lt1"/>
                </a:solidFill>
              </a:rPr>
              <a:t>크기</a:t>
            </a:r>
            <a:r>
              <a:rPr lang="en-US" altLang="ko-KR" sz="2300" b="1" dirty="0">
                <a:solidFill>
                  <a:schemeClr val="lt1"/>
                </a:solidFill>
              </a:rPr>
              <a:t> (Y </a:t>
            </a:r>
            <a:r>
              <a:rPr lang="en-US" altLang="ko-KR" sz="2300" b="1" dirty="0" err="1">
                <a:solidFill>
                  <a:schemeClr val="lt1"/>
                </a:solidFill>
              </a:rPr>
              <a:t>방향</a:t>
            </a:r>
            <a:r>
              <a:rPr lang="en-US" altLang="ko-KR" sz="2300" b="1" dirty="0">
                <a:solidFill>
                  <a:schemeClr val="lt1"/>
                </a:solidFill>
              </a:rPr>
              <a:t>)</a:t>
            </a:r>
          </a:p>
          <a:p>
            <a:pPr>
              <a:defRPr/>
            </a:pPr>
            <a:r>
              <a:rPr lang="en-US" altLang="ko-KR" sz="2300" b="1" dirty="0">
                <a:solidFill>
                  <a:schemeClr val="lt1"/>
                </a:solidFill>
              </a:rPr>
              <a:t>- -44628913.4205	: X </a:t>
            </a:r>
            <a:r>
              <a:rPr lang="en-US" altLang="ko-KR" sz="2300" b="1" dirty="0" err="1">
                <a:solidFill>
                  <a:schemeClr val="lt1"/>
                </a:solidFill>
              </a:rPr>
              <a:t>좌표</a:t>
            </a:r>
            <a:endParaRPr lang="en-US" altLang="ko-KR" sz="2300" b="1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300" b="1" dirty="0">
                <a:solidFill>
                  <a:schemeClr val="lt1"/>
                </a:solidFill>
              </a:rPr>
              <a:t>- 14701276.1451    	: Y </a:t>
            </a:r>
            <a:r>
              <a:rPr lang="en-US" altLang="ko-KR" sz="2300" b="1" dirty="0" err="1">
                <a:solidFill>
                  <a:schemeClr val="lt1"/>
                </a:solidFill>
              </a:rPr>
              <a:t>좌표</a:t>
            </a:r>
            <a:endParaRPr lang="en-US" altLang="ko-KR" sz="23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7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439" y="503705"/>
            <a:ext cx="5254766" cy="65681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 dirty="0">
                <a:solidFill>
                  <a:schemeClr val="lt1"/>
                </a:solidFill>
                <a:latin typeface="Gill Sans MT"/>
              </a:rPr>
              <a:t>DATA File </a:t>
            </a:r>
            <a:r>
              <a:rPr lang="ko-KR" altLang="en-US" sz="7900" dirty="0">
                <a:solidFill>
                  <a:schemeClr val="lt1"/>
                </a:solidFill>
                <a:latin typeface="Gill Sans MT"/>
              </a:rPr>
              <a:t>구조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pic>
        <p:nvPicPr>
          <p:cNvPr id="21" name="그림 2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82870" y="1441511"/>
            <a:ext cx="5640743" cy="43830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4490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330993" y="503705"/>
            <a:ext cx="5552421" cy="65681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 dirty="0">
                <a:solidFill>
                  <a:schemeClr val="lt1"/>
                </a:solidFill>
                <a:latin typeface="Gill Sans MT"/>
              </a:rPr>
              <a:t>DATA FORM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0188" y="2200557"/>
            <a:ext cx="10676968" cy="318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400" b="1" strike="noStrike" spc="-1" dirty="0">
                <a:solidFill>
                  <a:schemeClr val="lt1"/>
                </a:solidFill>
                <a:latin typeface="Gill Sans MT"/>
              </a:rPr>
              <a:t>Scene:</a:t>
            </a:r>
            <a:r>
              <a:rPr lang="en-US" sz="2400" b="1" strike="noStrike" spc="-1" dirty="0">
                <a:solidFill>
                  <a:schemeClr val="lt1"/>
                </a:solidFill>
                <a:latin typeface="Arial"/>
              </a:rPr>
              <a:t> ([  0, 248], 'host-a116', 1576254970817669888, </a:t>
            </a:r>
          </a:p>
          <a:p>
            <a:pPr marL="108000" indent="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lang="en-US" altLang="ko-KR" sz="2400" b="1" strike="noStrike" spc="-1" dirty="0">
                <a:solidFill>
                  <a:schemeClr val="lt1"/>
                </a:solidFill>
                <a:latin typeface="Arial"/>
              </a:rPr>
              <a:t>		</a:t>
            </a:r>
            <a:r>
              <a:rPr lang="en-US" sz="2400" b="1" strike="noStrike" spc="-1" dirty="0">
                <a:solidFill>
                  <a:schemeClr val="lt1"/>
                </a:solidFill>
                <a:latin typeface="Arial"/>
              </a:rPr>
              <a:t>1576254995817669888)</a:t>
            </a:r>
          </a:p>
          <a:p>
            <a:pPr marL="108000" indent="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 - [0, 248] :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scene의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인덱스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범위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씬은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25초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길이의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연속된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데이터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조각을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의미</a:t>
            </a:r>
            <a:endParaRPr lang="en-US" sz="2000" b="1" strike="noStrike" spc="-1" dirty="0">
              <a:solidFill>
                <a:srgbClr val="D9E0C4"/>
              </a:solidFill>
              <a:latin typeface="Arial"/>
            </a:endParaRPr>
          </a:p>
          <a:p>
            <a:pPr marL="108000" indent="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 - host-a116 :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데이터를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수집한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차량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id</a:t>
            </a:r>
          </a:p>
          <a:p>
            <a:pPr marL="108000" indent="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 - 1576254970817669888, 1576254995817669888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씬의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시작과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끝을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나타내는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Unix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타임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스탬프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(1970년 1월 1일 00:00:00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UTC부터의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초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단위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경과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시간을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나타내는</a:t>
            </a:r>
            <a:r>
              <a:rPr lang="en-US" sz="2000" b="1" strike="noStrike" spc="-1" dirty="0">
                <a:solidFill>
                  <a:srgbClr val="D9E0C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D9E0C4"/>
                </a:solidFill>
                <a:latin typeface="Arial"/>
              </a:rPr>
              <a:t>정수</a:t>
            </a:r>
            <a:r>
              <a:rPr lang="en-US" sz="2000" b="1" strike="noStrike" spc="-1" dirty="0">
                <a:solidFill>
                  <a:srgbClr val="637B54"/>
                </a:solidFill>
                <a:latin typeface="Arial"/>
              </a:rPr>
              <a:t>)</a:t>
            </a:r>
            <a:endParaRPr lang="en-US" sz="2000" b="1" strike="noStrike" spc="-1" dirty="0">
              <a:latin typeface="Arial"/>
            </a:endParaRPr>
          </a:p>
          <a:p>
            <a:pPr lvl="0">
              <a:defRPr/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8984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330993" y="503705"/>
            <a:ext cx="5552421" cy="65681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7900">
                <a:solidFill>
                  <a:schemeClr val="lt1"/>
                </a:solidFill>
                <a:latin typeface="Gill Sans MT"/>
              </a:rPr>
              <a:t>DATA FORM</a:t>
            </a:r>
          </a:p>
        </p:txBody>
      </p:sp>
      <p:sp>
        <p:nvSpPr>
          <p:cNvPr id="5" name="부제목 2"/>
          <p:cNvSpPr/>
          <p:nvPr/>
        </p:nvSpPr>
        <p:spPr>
          <a:xfrm>
            <a:off x="0" y="84044"/>
            <a:ext cx="1565741" cy="29583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Gill Sans MT"/>
              </a:rPr>
              <a:t>ROMiserables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515" y="1205863"/>
            <a:ext cx="10676968" cy="5823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indent="-32400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kumimoji="0" lang="en-US" sz="22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Frame: (1576254971002364806, [ 0, 56], [0, 0], 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2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                   </a:t>
            </a:r>
            <a:r>
              <a:rPr kumimoji="0" lang="en-US" sz="22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[  541.62249756, -2402.70581055,   288.62399292], 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2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                   </a:t>
            </a:r>
            <a:r>
              <a:rPr kumimoji="0" lang="en-US" sz="22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[[-0.42925233, -0.90311611,  0.01112122], 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2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	          </a:t>
            </a:r>
            <a:r>
              <a:rPr kumimoji="0" lang="en-US" sz="22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[ 0.90317595, -0.42916176,  0.00966374], 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2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                    </a:t>
            </a:r>
            <a:r>
              <a:rPr kumimoji="0" lang="en-US" sz="2200" b="1" i="0" u="none" strike="noStrike" kern="1200" cap="none" spc="-1" normalizeH="0" baseline="0" dirty="0">
                <a:solidFill>
                  <a:schemeClr val="lt1"/>
                </a:solidFill>
                <a:latin typeface="Gill Sans MT"/>
              </a:rPr>
              <a:t>[-0.00395468,  0.0141926 ,  0.99989146]])</a:t>
            </a:r>
            <a:endParaRPr kumimoji="0" lang="en-US" sz="2400" b="1" i="0" u="none" strike="noStrike" kern="1200" cap="none" spc="-1" normalizeH="0" baseline="0" dirty="0">
              <a:solidFill>
                <a:schemeClr val="lt1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- 1576254971002364806 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프레임의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타임스탬프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 - [0, 56]: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프레임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내의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객체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인덱스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범위로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, 이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프레임에는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57개의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객체가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포함되어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있음을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나타냄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 - [0, 0] 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프레임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내의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라벨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인덱스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밤위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(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라벨이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존재하지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않음을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의미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)</a:t>
            </a: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altLang="ko-KR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- [  541.62249756, -2402.70581055,   288.62399292] : 3d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프레임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위치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좌표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108000" indent="0" algn="l" defTabSz="914400" rtl="0" eaLnBrk="1" latinLnBrk="1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/>
              <a:buNone/>
              <a:defRPr/>
            </a:pP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 - [[-0.42925233, -0.90311611, 0.01112122], [0.90317595, -0.42916176, 0.00966374], [-0.00395468, 0.0141926, 0.99989146]]: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프레임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회전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행렬로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차량의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자세를</a:t>
            </a:r>
            <a:r>
              <a:rPr kumimoji="0" lang="en-US" sz="2000" b="1" i="0" u="none" strike="noStrike" kern="1200" cap="none" spc="-1" normalizeH="0" baseline="0" dirty="0">
                <a:solidFill>
                  <a:srgbClr val="D9E0C4"/>
                </a:solidFill>
                <a:latin typeface="Gill Sans MT"/>
              </a:rPr>
              <a:t> </a:t>
            </a:r>
            <a:r>
              <a:rPr kumimoji="0" lang="en-US" sz="2000" b="1" i="0" u="none" strike="noStrike" kern="1200" cap="none" spc="-1" normalizeH="0" baseline="0" dirty="0" err="1">
                <a:solidFill>
                  <a:srgbClr val="D9E0C4"/>
                </a:solidFill>
                <a:latin typeface="Gill Sans MT"/>
              </a:rPr>
              <a:t>나타냄</a:t>
            </a:r>
            <a:endParaRPr kumimoji="0" lang="en-US" sz="2000" b="1" i="0" u="none" strike="noStrike" kern="1200" cap="none" spc="-1" normalizeH="0" baseline="0" dirty="0">
              <a:solidFill>
                <a:srgbClr val="D9E0C4"/>
              </a:solidFill>
              <a:latin typeface="Gill Sans MT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 dirty="0">
              <a:solidFill>
                <a:srgbClr val="D9E0C4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51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1016</Words>
  <Application>Microsoft Office PowerPoint</Application>
  <PresentationFormat>와이드스크린</PresentationFormat>
  <Paragraphs>115</Paragraphs>
  <Slides>15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Calibri</vt:lpstr>
      <vt:lpstr>Gill Sans MT</vt:lpstr>
      <vt:lpstr>Wingdings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dirkf</dc:creator>
  <cp:lastModifiedBy>minsu jeA</cp:lastModifiedBy>
  <cp:revision>32</cp:revision>
  <dcterms:created xsi:type="dcterms:W3CDTF">2025-02-25T14:24:39Z</dcterms:created>
  <dcterms:modified xsi:type="dcterms:W3CDTF">2025-02-26T12:17:56Z</dcterms:modified>
  <cp:version>12.0.0.535</cp:version>
</cp:coreProperties>
</file>